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nrope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nrop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anrop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c830e3c09_2_1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c830e3c09_2_33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c830e3c09_2_4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c830e3c09_2_8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c830e3c09_2_11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c830e3c09_2_1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c830e3c09_2_1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c830e3c09_2_22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c830e3c09_2_2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c830e3c09_2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c830e3c09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B">
  <p:cSld name="TITLE_AND_BODY_2_1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3_1_TITLEANDBULLETS_F">
  <p:cSld name="CUSTOM_1_2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340900" y="472800"/>
            <a:ext cx="3317100" cy="12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40900" y="1863625"/>
            <a:ext cx="3317100" cy="694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3" type="body"/>
          </p:nvPr>
        </p:nvSpPr>
        <p:spPr>
          <a:xfrm>
            <a:off x="340900" y="2915191"/>
            <a:ext cx="3317100" cy="694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4" type="body"/>
          </p:nvPr>
        </p:nvSpPr>
        <p:spPr>
          <a:xfrm>
            <a:off x="340900" y="3975900"/>
            <a:ext cx="3317100" cy="694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>
            <p:ph idx="2" type="pic"/>
          </p:nvPr>
        </p:nvSpPr>
        <p:spPr>
          <a:xfrm>
            <a:off x="5545938" y="15193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6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>
            <p:ph idx="2" type="pic"/>
          </p:nvPr>
        </p:nvSpPr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/>
        </p:nvSpPr>
        <p:spPr>
          <a:xfrm>
            <a:off x="256062" y="120584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" name="Google Shape;35;p7"/>
          <p:cNvSpPr txBox="1"/>
          <p:nvPr/>
        </p:nvSpPr>
        <p:spPr>
          <a:xfrm>
            <a:off x="256062" y="330896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" name="Google Shape;36;p7"/>
          <p:cNvSpPr txBox="1"/>
          <p:nvPr/>
        </p:nvSpPr>
        <p:spPr>
          <a:xfrm>
            <a:off x="6382542" y="120512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0" name="Google Shape;40;p7"/>
          <p:cNvCxnSpPr/>
          <p:nvPr/>
        </p:nvCxnSpPr>
        <p:spPr>
          <a:xfrm>
            <a:off x="628506" y="14069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7"/>
          <p:cNvCxnSpPr/>
          <p:nvPr/>
        </p:nvCxnSpPr>
        <p:spPr>
          <a:xfrm>
            <a:off x="628506" y="350938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7"/>
          <p:cNvCxnSpPr/>
          <p:nvPr/>
        </p:nvCxnSpPr>
        <p:spPr>
          <a:xfrm>
            <a:off x="6760631" y="140628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7"/>
          <p:cNvCxnSpPr/>
          <p:nvPr/>
        </p:nvCxnSpPr>
        <p:spPr>
          <a:xfrm>
            <a:off x="6760631" y="35094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7"/>
          <p:cNvSpPr txBox="1"/>
          <p:nvPr/>
        </p:nvSpPr>
        <p:spPr>
          <a:xfrm>
            <a:off x="6382546" y="330823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" name="Google Shape;45;p7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3_1_TITLEANDBULLETS_C">
  <p:cSld name="CUSTOM_1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 flipH="1">
            <a:off x="4004400" y="0"/>
            <a:ext cx="5139600" cy="5143500"/>
          </a:xfrm>
          <a:prstGeom prst="flowChartDelay">
            <a:avLst/>
          </a:prstGeom>
          <a:noFill/>
          <a:ln>
            <a:noFill/>
          </a:ln>
        </p:spPr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339375" y="421575"/>
            <a:ext cx="3372000" cy="9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339375" y="1741074"/>
            <a:ext cx="4434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01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" name="Google Shape;50;p8"/>
          <p:cNvSpPr txBox="1"/>
          <p:nvPr/>
        </p:nvSpPr>
        <p:spPr>
          <a:xfrm>
            <a:off x="339375" y="2737771"/>
            <a:ext cx="4434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02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" name="Google Shape;51;p8"/>
          <p:cNvSpPr txBox="1"/>
          <p:nvPr/>
        </p:nvSpPr>
        <p:spPr>
          <a:xfrm>
            <a:off x="339375" y="3725325"/>
            <a:ext cx="4434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03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1088107" y="1797075"/>
            <a:ext cx="26235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1088107" y="2793776"/>
            <a:ext cx="26235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4" type="body"/>
          </p:nvPr>
        </p:nvSpPr>
        <p:spPr>
          <a:xfrm>
            <a:off x="1088107" y="3790476"/>
            <a:ext cx="26235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55" name="Google Shape;55;p8"/>
          <p:cNvCxnSpPr/>
          <p:nvPr/>
        </p:nvCxnSpPr>
        <p:spPr>
          <a:xfrm>
            <a:off x="755699" y="1962404"/>
            <a:ext cx="35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8"/>
          <p:cNvCxnSpPr/>
          <p:nvPr/>
        </p:nvCxnSpPr>
        <p:spPr>
          <a:xfrm>
            <a:off x="751951" y="2956906"/>
            <a:ext cx="35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8"/>
          <p:cNvCxnSpPr/>
          <p:nvPr/>
        </p:nvCxnSpPr>
        <p:spPr>
          <a:xfrm>
            <a:off x="755699" y="3951407"/>
            <a:ext cx="35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Quarterly business review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 de Aula: Tecnologia do DNA Recombinante</a:t>
            </a:r>
            <a:endParaRPr/>
          </a:p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Identificar características essenciais de vetores de clonagem.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Esquematizar o fluxo de trabalho da clonagem molecular.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Prever resultados da eletroforese de plasmídeos recombinantes.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Interpretar mapas de restrição de plasmídeos e OGMs.</a:t>
            </a:r>
            <a:endParaRPr/>
          </a:p>
        </p:txBody>
      </p:sp>
      <p:pic>
        <p:nvPicPr>
          <p:cNvPr id="64" name="Google Shape;64;p1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39375" y="421575"/>
            <a:ext cx="3372000" cy="9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 e Bibliografia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1088107" y="1797075"/>
            <a:ext cx="26235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ALBERTS, B. et al. Biologia Molecular da Célula.</a:t>
            </a:r>
            <a:endParaRPr/>
          </a:p>
        </p:txBody>
      </p:sp>
      <p:sp>
        <p:nvSpPr>
          <p:cNvPr id="122" name="Google Shape;122;p19"/>
          <p:cNvSpPr txBox="1"/>
          <p:nvPr>
            <p:ph idx="3" type="body"/>
          </p:nvPr>
        </p:nvSpPr>
        <p:spPr>
          <a:xfrm>
            <a:off x="1088107" y="2793776"/>
            <a:ext cx="26235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SAMBROOK, J.; RUSSELL, D. W. Molecular Cloning: A Laboratory Manual.</a:t>
            </a:r>
            <a:endParaRPr/>
          </a:p>
        </p:txBody>
      </p:sp>
      <p:sp>
        <p:nvSpPr>
          <p:cNvPr id="123" name="Google Shape;123;p19"/>
          <p:cNvSpPr txBox="1"/>
          <p:nvPr>
            <p:ph idx="4" type="body"/>
          </p:nvPr>
        </p:nvSpPr>
        <p:spPr>
          <a:xfrm>
            <a:off x="1088107" y="3790476"/>
            <a:ext cx="26235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BROWN, T. A. Gene Cloning and DNA Analysis: An Introduction.</a:t>
            </a:r>
            <a:endParaRPr/>
          </a:p>
        </p:txBody>
      </p:sp>
      <p:pic>
        <p:nvPicPr>
          <p:cNvPr id="124" name="Google Shape;124;p1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004400" y="0"/>
            <a:ext cx="5139600" cy="5143500"/>
          </a:xfrm>
          <a:prstGeom prst="flowChartDelay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 da Aula</a:t>
            </a:r>
            <a:endParaRPr/>
          </a:p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aula está no meio do cronograma de Biologia Molecular.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Alunos já conhecem PCR e Enzimas de Restrição isoladamente.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foco é integrar o conhecimento para construir DNA recombinante.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Plasmídeos recombinantes são usados para diagnóstico e terapia.</a:t>
            </a:r>
            <a:endParaRPr/>
          </a:p>
        </p:txBody>
      </p:sp>
      <p:pic>
        <p:nvPicPr>
          <p:cNvPr id="70" name="Google Shape;70;p1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340900" y="472800"/>
            <a:ext cx="3317100" cy="12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340900" y="1863625"/>
            <a:ext cx="3317100" cy="694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Identificar características essenciais de vetores de clonagem/expressão.</a:t>
            </a:r>
            <a:endParaRPr/>
          </a:p>
        </p:txBody>
      </p:sp>
      <p:sp>
        <p:nvSpPr>
          <p:cNvPr id="76" name="Google Shape;76;p12"/>
          <p:cNvSpPr txBox="1"/>
          <p:nvPr>
            <p:ph idx="3" type="body"/>
          </p:nvPr>
        </p:nvSpPr>
        <p:spPr>
          <a:xfrm>
            <a:off x="340900" y="2915191"/>
            <a:ext cx="3317100" cy="694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Esquematizar o fluxo de trabalho da clonagem molecular completa.</a:t>
            </a:r>
            <a:endParaRPr/>
          </a:p>
        </p:txBody>
      </p:sp>
      <p:sp>
        <p:nvSpPr>
          <p:cNvPr id="77" name="Google Shape;77;p12"/>
          <p:cNvSpPr txBox="1"/>
          <p:nvPr>
            <p:ph idx="4" type="body"/>
          </p:nvPr>
        </p:nvSpPr>
        <p:spPr>
          <a:xfrm>
            <a:off x="340900" y="3975900"/>
            <a:ext cx="3317100" cy="694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Prever os resultados de uma eletroforese de plasmídeos recombinantes.</a:t>
            </a:r>
            <a:endParaRPr/>
          </a:p>
        </p:txBody>
      </p:sp>
      <p:pic>
        <p:nvPicPr>
          <p:cNvPr id="78" name="Google Shape;78;p1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Habilidades e Competências</a:t>
            </a:r>
            <a:endParaRPr/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Domínio do raciocínio lógico no desenho experimental.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Capacidade de interpretar mapas de restrição de plasmídeos.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Visão crítica sobre a biossegurança e ética de OGMs.</a:t>
            </a:r>
            <a:endParaRPr/>
          </a:p>
        </p:txBody>
      </p:sp>
      <p:pic>
        <p:nvPicPr>
          <p:cNvPr id="84" name="Google Shape;84;p1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38" y="15193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Conteúdo Programático</a:t>
            </a:r>
            <a:endParaRPr/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Visão geral do dogma da engenharia genética.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Ferramentas moleculares: Enzimas de restrição e DNA Ligase.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Componentes essenciais dos vetores plasmídeos.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Etapas do processo: Preparação, transformação e seleção.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Seleção de recombinantes por sistema LacZ (Blue/White).</a:t>
            </a:r>
            <a:endParaRPr/>
          </a:p>
        </p:txBody>
      </p:sp>
      <p:pic>
        <p:nvPicPr>
          <p:cNvPr id="90" name="Google Shape;90;p1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 Passo a Passo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Abertura Dialógica: Discutir o impacto biomédico da técnica.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Exposição Teórica: Explicar componentes do sistema recombinante.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Resolução de Caso: Escolher enzimas de restrição corretas no mapa.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Simulação: Analisar resultados de colônias azuis e brancas.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Fechamento: Síntese dos conceitos e tirar dúvidas finais.</a:t>
            </a:r>
            <a:endParaRPr/>
          </a:p>
        </p:txBody>
      </p:sp>
      <p:pic>
        <p:nvPicPr>
          <p:cNvPr id="96" name="Google Shape;96;p1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22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Recursos da Aula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Projetor multimídia para exposição teórica do conteúdo</a:t>
            </a:r>
            <a:endParaRPr/>
          </a:p>
        </p:txBody>
      </p:sp>
      <p:sp>
        <p:nvSpPr>
          <p:cNvPr id="102" name="Google Shape;102;p16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 para simulação de mapas de restrição de plasmídeos</a:t>
            </a:r>
            <a:endParaRPr/>
          </a:p>
        </p:txBody>
      </p:sp>
      <p:sp>
        <p:nvSpPr>
          <p:cNvPr id="103" name="Google Shape;103;p16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Estudo de caso com sequências fictícias de DNA gerado por IA</a:t>
            </a:r>
            <a:endParaRPr/>
          </a:p>
        </p:txBody>
      </p:sp>
      <p:sp>
        <p:nvSpPr>
          <p:cNvPr id="104" name="Google Shape;104;p16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Rubrica de avaliação personalizada criada com assistência de IA</a:t>
            </a:r>
            <a:endParaRPr/>
          </a:p>
        </p:txBody>
      </p:sp>
      <p:pic>
        <p:nvPicPr>
          <p:cNvPr id="105" name="Google Shape;105;p1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Diferenciação/Adaptações de Perfil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Diferenciação para perfis de alunos visuais ou avançados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Adaptações curriculares e avaliativas para inclusão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Sugestões de recursos como modelos 3D e artigos científicos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Desafios extras para estudantes com alto interesse no tema</a:t>
            </a:r>
            <a:endParaRPr/>
          </a:p>
        </p:txBody>
      </p:sp>
      <p:pic>
        <p:nvPicPr>
          <p:cNvPr id="111" name="Google Shape;111;p1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imore o design deste slide"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